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1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8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4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CCAF-06C8-4EA5-932D-A19E44C8B79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C322-FE7E-4A03-A010-9184A354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4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6479" y="115141"/>
            <a:ext cx="11918148" cy="6613205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45910" y="355515"/>
            <a:ext cx="11320508" cy="6265997"/>
            <a:chOff x="468907" y="240012"/>
            <a:chExt cx="11320508" cy="62659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46179" y="240012"/>
              <a:ext cx="8143236" cy="2098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Герой Советского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Союза, </a:t>
              </a:r>
            </a:p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 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–лейтенант Инженерных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войск, 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октор 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 наук, профессор Генерального штаба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РККА. 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Выдающийся русский и советский </a:t>
              </a:r>
              <a:r>
                <a:rPr lang="ru-RU" sz="2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фортификатор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изобретатель, крупнейший в мире </a:t>
              </a:r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–военный инженер. Участник Русско-японской</a:t>
              </a:r>
              <a:r>
                <a:rPr lang="ru-RU" sz="2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        Первой </a:t>
              </a:r>
              <a:r>
                <a:rPr lang="ru-RU" sz="2000" b="1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мировой</a:t>
              </a:r>
              <a:r>
                <a:rPr lang="ru-RU" sz="2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Гражданской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Советско-финской войн.</a:t>
              </a:r>
              <a:endPara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июне 1941 года Д.М.Карбышев инспектировал Западный военный округ. Выходя из окружения, был контужен и захвачен в плен фашистами. Прошел 11 концлагерей и тюрем гестапо. В концлагере возглавил лагерное антифашистское движение.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Пройдя все пытки фашистских тюрем и каторжные работы, не поддавшись на уговоры, Карбышев не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изменил своему воинскому долгу и воинской чести. 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Мученически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погиб в концлагере Маутхаузен (Австрия) 18 февраля 1945 года.</a:t>
              </a:r>
            </a:p>
            <a:p>
              <a:pPr algn="just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Дмитрий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Карбышев - ярчайший символ несгибаемого духа и несломленной воли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Воин,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Патриот.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8907" y="4800894"/>
              <a:ext cx="3051414" cy="879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КАРБЫШЕВ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Дмитрий 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Михайлович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1880-1945гг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1" name="Рисунок 10" descr="Русский герой генерал Дмитрий Михайлович Карбышев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" y="355515"/>
            <a:ext cx="2940176" cy="404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2540759"/>
            <a:ext cx="4177047" cy="1549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37757" y="1914"/>
            <a:ext cx="1497838" cy="934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65074" y="5390094"/>
            <a:ext cx="1846353" cy="18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163174"/>
            <a:ext cx="11806990" cy="645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3914" y="439869"/>
            <a:ext cx="11115427" cy="6181643"/>
            <a:chOff x="626911" y="324366"/>
            <a:chExt cx="1111542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6911" y="4486772"/>
              <a:ext cx="2977314" cy="1089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МОРОЗОВ </a:t>
              </a: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Юра </a:t>
              </a:r>
            </a:p>
            <a:p>
              <a:pPr algn="ctr"/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1923-1943гг</a:t>
              </a:r>
            </a:p>
            <a:p>
              <a:pPr algn="ctr"/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8" y="4141560"/>
            <a:ext cx="4177047" cy="1549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3564" y="1267691"/>
            <a:ext cx="651280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Красноармеец, рядовой. 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Добровольцем ушел на фронт в августе                  1941 года.  Погиб в оборонительных сражениях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Сталинградом.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школы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10044577" y="126570"/>
            <a:ext cx="1846353" cy="1846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5" y="439869"/>
            <a:ext cx="2895086" cy="3885710"/>
          </a:xfrm>
          <a:prstGeom prst="rect">
            <a:avLst/>
          </a:prstGeom>
        </p:spPr>
      </p:pic>
      <p:pic>
        <p:nvPicPr>
          <p:cNvPr id="13" name="Picture 2" descr="Вторая мировая война в 108 фотографиях: вспомнить всё — Российское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5" y="486475"/>
            <a:ext cx="2975761" cy="38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125" y="150125"/>
            <a:ext cx="11900848" cy="6591869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1154" y="439869"/>
            <a:ext cx="11318187" cy="6181643"/>
            <a:chOff x="424151" y="324366"/>
            <a:chExt cx="1131818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время советско-финской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войны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лейтенант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Бубер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февраля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1940 года в бою за укрепрайон деревни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Терентиля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увлёк воинов вперёд. Рота преодолела проволочные заграждения и заняла указанный район, выбив из него противника. Леонид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Бубер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был трижды ранен, но не оставил поле боя. Данный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укрепрайон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Линии Маннергейма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ранее считался непреодолимым. 17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февраля, его рота успешно форсировала реку и захватила плацдарм, что обеспечило форсирование водной преграды другими частями.</a:t>
              </a:r>
            </a:p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1942 года на фронтах Великой Отечественной войны. Принимал участие в Курской битве, был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тяжело ранен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4151" y="4486771"/>
              <a:ext cx="3180074" cy="1079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БУБЕР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Леонид Ильич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1916-2005гг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1" name="Рисунок 10" descr="https://upload.wikimedia.org/wikipedia/ru/c/c1/%D0%9B%D0%B5%D0%BE%D0%BD%D0%B8%D0%B4_%D0%98%D0%BB%D1%8C%D0%B8%D1%87_%D0%91%D1%83%D0%B1%D0%B5%D1%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0" y="365760"/>
            <a:ext cx="2927098" cy="398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82" y="2420277"/>
            <a:ext cx="4177047" cy="1549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37757" y="1914"/>
            <a:ext cx="1497838" cy="934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65074" y="5390094"/>
            <a:ext cx="1846353" cy="18463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45450" y="591912"/>
            <a:ext cx="8453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советско-финской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Великой Отечественной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войн.   Командир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роты 212-го стрелкового полка 13-й армии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фронта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школы </a:t>
            </a:r>
          </a:p>
        </p:txBody>
      </p:sp>
    </p:spTree>
    <p:extLst>
      <p:ext uri="{BB962C8B-B14F-4D97-AF65-F5344CB8AC3E}">
        <p14:creationId xmlns:p14="http://schemas.microsoft.com/office/powerpoint/2010/main" val="1449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4379" y="160421"/>
            <a:ext cx="11919284" cy="657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379" y="160421"/>
            <a:ext cx="11919284" cy="657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379" y="160421"/>
            <a:ext cx="11919284" cy="6577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9869"/>
            <a:ext cx="11858664" cy="6062081"/>
            <a:chOff x="-77003" y="324366"/>
            <a:chExt cx="11858664" cy="606208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54194" y="3855439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Ушел добровольцем 22 июня 1941 года. Воевал на Северном, Ленинградском,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Волховском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фронтах.4 июля 1941 года на истребителе МиГ-3 в районе г. Порхова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совершил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 первый таран. Зимой 1941-1942 годов Александр Лукьянов прикрывал с воздуха "Дорогу жизни". 4 января 1942 года в воздушном бою на подступах к Ленинграду, таранным ударом уничтожил бомбардировщик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противника, произведя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посадку на повреждённом самолёте. За короткий срок участия в войне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Герой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совершил  141 боевых  вылета, 16 воздушных боёв, сбил 9 самолётов противника. Погиб 28 января 1942 года в неравном воздушном бою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Ленинградской области.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77003" y="4278871"/>
              <a:ext cx="3791874" cy="1286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ЛУКЬЯНОВ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Александр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Михайлович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1919-1942 </a:t>
              </a:r>
              <a:r>
                <a:rPr lang="ru-RU" sz="2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1" name="Рисунок 10" descr="Лукьянов Александр Михайл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7" y="399948"/>
            <a:ext cx="2932032" cy="39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1" y="2447859"/>
            <a:ext cx="3818019" cy="14165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77448" y="48708"/>
            <a:ext cx="1497838" cy="934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65074" y="5390094"/>
            <a:ext cx="1846353" cy="184635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47468" y="561171"/>
            <a:ext cx="761889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Советского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Союза,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летчик –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истребитель,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лейтенант                                  159-го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истребительного авиационного полка 2-й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смешанной авиационной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дивизии Северного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школы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2295" y="144379"/>
            <a:ext cx="11919284" cy="6593305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21790" y="439869"/>
            <a:ext cx="11040105" cy="5993266"/>
            <a:chOff x="706002" y="324366"/>
            <a:chExt cx="11151495" cy="599326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14668" y="755546"/>
              <a:ext cx="6734695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Герой Советского Союза (1945год),                        Летчик-истребитель.     Командир звена 152-го Гвардейского истребительного авиационного полка 1-го Украинского фронта.</a:t>
              </a:r>
            </a:p>
            <a:p>
              <a:r>
                <a:rPr lang="ru-RU" dirty="0"/>
                <a:t>Выпускник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45597" y="4104490"/>
              <a:ext cx="8111900" cy="2213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марта 1943 года сержант Е. П.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Меншутин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действующей армии. Сражался на Воронежском, Степном, 1-м и 2-м Украинских фронтах. Участвовал в боях на Курской дуге, в битве за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Днепр,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освобождал земли Румынии, воевал в небе Германии и Чехословакии. В бою над Днепром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тяжело ранен. Гвардии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лейтенант Е. П.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Меншутин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совершил 280 боевых вылетов, в 51 воздушном бою сбил лично 14 самолетов противника.</a:t>
              </a:r>
              <a:b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войны Гвардии подполковник Е. П.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Меншутин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деятельно участвовал в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военно-патриотическом воспитании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молодёжи.</a:t>
              </a:r>
              <a:b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06002" y="4531057"/>
              <a:ext cx="3180074" cy="1079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" name="Рисунок 10" descr="Е.П. Меншутин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4" y="405227"/>
            <a:ext cx="2970784" cy="4003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8763" y="4401317"/>
            <a:ext cx="3009233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МЕНШУТИН Евгений Павлович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1922-1978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2540759"/>
            <a:ext cx="4177047" cy="1549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94707" y="40689"/>
            <a:ext cx="1497838" cy="934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36041" y="5384676"/>
            <a:ext cx="1876397" cy="18463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70099" y="749161"/>
            <a:ext cx="7632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Герой Советского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Союза,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летчик-истребитель, командир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звена 152-го Гвардейского истребительного авиационного полка 1-го Украинского фронта.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школы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163174"/>
            <a:ext cx="11806990" cy="645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1154" y="439869"/>
            <a:ext cx="11318187" cy="6181643"/>
            <a:chOff x="424151" y="324366"/>
            <a:chExt cx="1131818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Добровольцем ушла на фронт в июне 1941 года.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марта 1942 года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Энна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Владимировна в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составе группы саперов была отправлена в район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д.Маслинки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целях обустройства дороги для танкового наступления. Во время работ саперы попали в засаду.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Энна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бесстрашно оказывала помощь раненым.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Получив семь пуль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спину и ноги, она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вынесла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поля боя двадцать солдат.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Но, закрывая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собой раненого бойца, получила смертельный  выстрел в грудь. Скончалась по дороге в медсанчасть. </a:t>
              </a:r>
            </a:p>
            <a:p>
              <a:pPr algn="just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Награждена Орденом Красной Звезды (посмертно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4151" y="4486771"/>
              <a:ext cx="3180074" cy="1079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ПШЕХОДСКАЯ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Энна</a:t>
              </a:r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Владимировна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1922-1942г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1" name="Рисунок 10" descr="C:\Users\Администратор-пк\Downloads\Screenshot_20220518-100746_Galler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b="14803"/>
          <a:stretch/>
        </p:blipFill>
        <p:spPr bwMode="auto">
          <a:xfrm>
            <a:off x="703914" y="380669"/>
            <a:ext cx="2933999" cy="40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2540759"/>
            <a:ext cx="4177047" cy="1549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77447" y="61787"/>
            <a:ext cx="1497838" cy="934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72973" y="5228236"/>
            <a:ext cx="1846353" cy="18463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7695" y="602673"/>
            <a:ext cx="7321989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Санинструктор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батальона                                    436-го стрелкового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полка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стрелковой Дивизии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Ученица школы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6479" y="115141"/>
            <a:ext cx="11918148" cy="6613205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45910" y="115141"/>
            <a:ext cx="11273431" cy="6506371"/>
            <a:chOff x="468907" y="-362"/>
            <a:chExt cx="11273431" cy="650637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12417" y="-362"/>
              <a:ext cx="7929921" cy="2338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Герой Советского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Союза,</a:t>
              </a:r>
            </a:p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Гвардии генерал-майор Инженерных войск, Начальник Инженерных войск 3-й гвардейской танковой </a:t>
              </a:r>
              <a:r>
                <a:rPr lang="ru-RU" sz="2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Армии                      1-го </a:t>
              </a:r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Украинского фронта. </a:t>
              </a:r>
              <a:endPara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>
                  <a:solidFill>
                    <a:schemeClr val="tx1"/>
                  </a:solidFill>
                </a:rPr>
                <a:t>Участник гражданской войны. На фронтах Великой Отечественной войны с июля 1941 г. Участвовал в оборонительных и наступательных операциях в составе войск Западного и Воронежского </a:t>
              </a:r>
              <a:r>
                <a:rPr lang="ru-RU" dirty="0" smtClean="0">
                  <a:solidFill>
                    <a:schemeClr val="tx1"/>
                  </a:solidFill>
                </a:rPr>
                <a:t>фронтов, Пражской, Берлинской операциях. </a:t>
              </a:r>
              <a:r>
                <a:rPr lang="ru-RU" dirty="0">
                  <a:solidFill>
                    <a:schemeClr val="tx1"/>
                  </a:solidFill>
                </a:rPr>
                <a:t>В октябре 1943 года полковник </a:t>
              </a:r>
              <a:r>
                <a:rPr lang="ru-RU" dirty="0" smtClean="0">
                  <a:solidFill>
                    <a:schemeClr val="tx1"/>
                  </a:solidFill>
                </a:rPr>
                <a:t>Федор </a:t>
              </a:r>
              <a:r>
                <a:rPr lang="ru-RU" dirty="0" err="1" smtClean="0">
                  <a:solidFill>
                    <a:schemeClr val="tx1"/>
                  </a:solidFill>
                </a:rPr>
                <a:t>Харчевин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организовал </a:t>
              </a:r>
              <a:r>
                <a:rPr lang="ru-RU" dirty="0" smtClean="0">
                  <a:solidFill>
                    <a:schemeClr val="tx1"/>
                  </a:solidFill>
                </a:rPr>
                <a:t>дерзкое </a:t>
              </a:r>
              <a:r>
                <a:rPr lang="ru-RU" dirty="0">
                  <a:solidFill>
                    <a:schemeClr val="tx1"/>
                  </a:solidFill>
                </a:rPr>
                <a:t>и стремительное форсирование танковой армией реки Днепр южнее г</a:t>
              </a:r>
              <a:r>
                <a:rPr lang="ru-RU" dirty="0" smtClean="0">
                  <a:solidFill>
                    <a:schemeClr val="tx1"/>
                  </a:solidFill>
                </a:rPr>
                <a:t>. Киева</a:t>
              </a:r>
              <a:r>
                <a:rPr lang="ru-RU" dirty="0">
                  <a:solidFill>
                    <a:schemeClr val="tx1"/>
                  </a:solidFill>
                </a:rPr>
                <a:t>  со строительством первого в истории инженерной науки- подводного моста. </a:t>
              </a:r>
              <a:r>
                <a:rPr lang="ru-RU" dirty="0" smtClean="0">
                  <a:solidFill>
                    <a:schemeClr val="tx1"/>
                  </a:solidFill>
                </a:rPr>
                <a:t>Это обеспечило укрепление </a:t>
              </a:r>
              <a:r>
                <a:rPr lang="ru-RU" dirty="0">
                  <a:solidFill>
                    <a:schemeClr val="tx1"/>
                  </a:solidFill>
                </a:rPr>
                <a:t>и удержание захваченного плацдарма на правом берегу реки.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8907" y="4800894"/>
              <a:ext cx="3051414" cy="879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ХАРЧЕВИН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Федор Павлович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1900-1969гг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solidFill>
                  <a:srgbClr val="7030A0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2540759"/>
            <a:ext cx="4177047" cy="1549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92">
            <a:off x="10337757" y="1914"/>
            <a:ext cx="1497838" cy="934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65074" y="5390094"/>
            <a:ext cx="1846353" cy="1846353"/>
          </a:xfrm>
          <a:prstGeom prst="rect">
            <a:avLst/>
          </a:prstGeom>
        </p:spPr>
      </p:pic>
      <p:pic>
        <p:nvPicPr>
          <p:cNvPr id="1026" name="Picture 2" descr="Харчевин Фёдор Павлов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6" y="439870"/>
            <a:ext cx="2922357" cy="39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163174"/>
            <a:ext cx="11806990" cy="645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3914" y="439869"/>
            <a:ext cx="11115427" cy="6181643"/>
            <a:chOff x="626911" y="324366"/>
            <a:chExt cx="1111542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6911" y="4486772"/>
              <a:ext cx="2977314" cy="1089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ЛЕБЕДЕВ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Витя 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1923-1941гг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8" y="4141560"/>
            <a:ext cx="4177047" cy="1549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1681" y="1184564"/>
            <a:ext cx="69980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Красноармеец, рядовой.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Добровольцем ушел на фронт в июле 1941 года.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Погиб при обороне Москвы.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школы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10044577" y="126569"/>
            <a:ext cx="1846353" cy="1846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1" y="403588"/>
            <a:ext cx="2801683" cy="39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204738"/>
            <a:ext cx="11806990" cy="645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3914" y="439869"/>
            <a:ext cx="11115427" cy="6181643"/>
            <a:chOff x="626911" y="324366"/>
            <a:chExt cx="1111542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6911" y="4486772"/>
              <a:ext cx="2977314" cy="1089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ЛЕВИН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Валентин 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1924-1943гг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8" y="4141560"/>
            <a:ext cx="4177047" cy="1549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1681" y="1143000"/>
            <a:ext cx="69980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Красноармеец, рядовой.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Добровольцем ушел на фронт в июле 1941 года.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Погиб под Сталинградом.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школы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10044577" y="126569"/>
            <a:ext cx="1846353" cy="1846353"/>
          </a:xfrm>
          <a:prstGeom prst="rect">
            <a:avLst/>
          </a:prstGeom>
        </p:spPr>
      </p:pic>
      <p:pic>
        <p:nvPicPr>
          <p:cNvPr id="11" name="Picture 2" descr="Национальный музей Республики Карел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6" y="439869"/>
            <a:ext cx="2862396" cy="38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505" y="163174"/>
            <a:ext cx="11806990" cy="645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3914" y="439869"/>
            <a:ext cx="11115427" cy="6181643"/>
            <a:chOff x="626911" y="324366"/>
            <a:chExt cx="11115427" cy="6181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6002" y="324366"/>
              <a:ext cx="2814319" cy="38857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4678" y="755546"/>
              <a:ext cx="6814686" cy="158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871" y="3975001"/>
              <a:ext cx="8027467" cy="2531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6911" y="4486772"/>
              <a:ext cx="2977314" cy="1089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ЧЕРНЕНЗОН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РУВИМ 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1923-1941гг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8" y="4141560"/>
            <a:ext cx="4177047" cy="1549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51219" y="871049"/>
            <a:ext cx="65751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Красноармеец, рядовой.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Добровольцем ушел на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 в октябре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1941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с составе истребительного взвода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3-й Московской коммунистической                стрелковой дивизии.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Погиб на Можайском направлении.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школы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60">
            <a:off x="10044577" y="126570"/>
            <a:ext cx="1846353" cy="1846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5" y="439869"/>
            <a:ext cx="2895086" cy="3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724</Words>
  <Application>Microsoft Office PowerPoint</Application>
  <PresentationFormat>Широкоэкранный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Аляудинова Вероника Маратовна</dc:creator>
  <cp:lastModifiedBy>Пользователь Windows</cp:lastModifiedBy>
  <cp:revision>84</cp:revision>
  <dcterms:created xsi:type="dcterms:W3CDTF">2022-05-17T11:30:25Z</dcterms:created>
  <dcterms:modified xsi:type="dcterms:W3CDTF">2022-05-22T17:14:36Z</dcterms:modified>
</cp:coreProperties>
</file>